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Canva Sans 1" charset="1" panose="020B0503030501040103"/>
      <p:regular r:id="rId18"/>
    </p:embeddedFont>
    <p:embeddedFont>
      <p:font typeface="Canva Sans 1 Bold" charset="1" panose="020B0803030501040103"/>
      <p:regular r:id="rId19"/>
    </p:embeddedFont>
    <p:embeddedFont>
      <p:font typeface="Canva Sans 1 Italics" charset="1" panose="020B0503030501040103"/>
      <p:regular r:id="rId20"/>
    </p:embeddedFont>
    <p:embeddedFont>
      <p:font typeface="Canva Sans 1 Bold Italics" charset="1" panose="020B0803030501040103"/>
      <p:regular r:id="rId21"/>
    </p:embeddedFont>
    <p:embeddedFont>
      <p:font typeface="Canva Sans 2" charset="1" panose="020B0503030501040103"/>
      <p:regular r:id="rId22"/>
    </p:embeddedFont>
    <p:embeddedFont>
      <p:font typeface="Canva Sans 2 Bold" charset="1" panose="020B0803030501040103"/>
      <p:regular r:id="rId23"/>
    </p:embeddedFont>
    <p:embeddedFont>
      <p:font typeface="Canva Sans 2 Italics" charset="1" panose="020B0503030501040103"/>
      <p:regular r:id="rId24"/>
    </p:embeddedFont>
    <p:embeddedFont>
      <p:font typeface="Canva Sans 2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13729" cy="3713788"/>
            <a:chOff x="0" y="0"/>
            <a:chExt cx="5655710" cy="2496409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5655710" cy="2496409"/>
            </a:xfrm>
            <a:custGeom>
              <a:avLst/>
              <a:gdLst/>
              <a:ahLst/>
              <a:cxnLst/>
              <a:rect r="r" b="b" t="t" l="l"/>
              <a:pathLst>
                <a:path h="2496409" w="5655710">
                  <a:moveTo>
                    <a:pt x="0" y="0"/>
                  </a:moveTo>
                  <a:lnTo>
                    <a:pt x="5655710" y="0"/>
                  </a:lnTo>
                  <a:lnTo>
                    <a:pt x="5655710" y="2496409"/>
                  </a:lnTo>
                  <a:lnTo>
                    <a:pt x="0" y="249640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371378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87875" y="3742363"/>
            <a:ext cx="1000125" cy="5501649"/>
            <a:chOff x="0" y="0"/>
            <a:chExt cx="672284" cy="3698209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3698210"/>
            </a:xfrm>
            <a:custGeom>
              <a:avLst/>
              <a:gdLst/>
              <a:ahLst/>
              <a:cxnLst/>
              <a:rect r="r" b="b" t="t" l="l"/>
              <a:pathLst>
                <a:path h="3698210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3698210"/>
                  </a:lnTo>
                  <a:lnTo>
                    <a:pt x="0" y="3698210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92440" y="23914"/>
            <a:ext cx="3665960" cy="36659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2666" y="1378419"/>
            <a:ext cx="6233321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2560" y="4675813"/>
            <a:ext cx="7651228" cy="252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9"/>
              </a:lnSpc>
            </a:pPr>
            <a:r>
              <a:rPr lang="en-US" sz="3439">
                <a:solidFill>
                  <a:srgbClr val="414042"/>
                </a:solidFill>
                <a:latin typeface="DM Sans"/>
              </a:rPr>
              <a:t>AU2040014 Jay Patel</a:t>
            </a:r>
          </a:p>
          <a:p>
            <a:pPr>
              <a:lnSpc>
                <a:spcPts val="6879"/>
              </a:lnSpc>
            </a:pPr>
            <a:r>
              <a:rPr lang="en-US" sz="3439" u="none">
                <a:solidFill>
                  <a:srgbClr val="414042"/>
                </a:solidFill>
                <a:latin typeface="DM Sans"/>
              </a:rPr>
              <a:t>AU2040021 Dhanya Mehta</a:t>
            </a:r>
          </a:p>
          <a:p>
            <a:pPr>
              <a:lnSpc>
                <a:spcPts val="6879"/>
              </a:lnSpc>
            </a:pPr>
            <a:r>
              <a:rPr lang="en-US" sz="3439" u="none">
                <a:solidFill>
                  <a:srgbClr val="414042"/>
                </a:solidFill>
                <a:latin typeface="DM Sans"/>
              </a:rPr>
              <a:t>AU2040265 Spandan Shah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452" y="4675813"/>
            <a:ext cx="946513" cy="252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9"/>
              </a:lnSpc>
            </a:pPr>
            <a:r>
              <a:rPr lang="en-US" sz="3439">
                <a:solidFill>
                  <a:srgbClr val="006EA4"/>
                </a:solidFill>
                <a:latin typeface="DM Sans Bold"/>
              </a:rPr>
              <a:t>01</a:t>
            </a:r>
          </a:p>
          <a:p>
            <a:pPr>
              <a:lnSpc>
                <a:spcPts val="6879"/>
              </a:lnSpc>
            </a:pPr>
            <a:r>
              <a:rPr lang="en-US" sz="3439">
                <a:solidFill>
                  <a:srgbClr val="006EA4"/>
                </a:solidFill>
                <a:latin typeface="DM Sans Bold"/>
              </a:rPr>
              <a:t>02</a:t>
            </a:r>
          </a:p>
          <a:p>
            <a:pPr>
              <a:lnSpc>
                <a:spcPts val="6879"/>
              </a:lnSpc>
            </a:pPr>
            <a:r>
              <a:rPr lang="en-US" sz="3439">
                <a:solidFill>
                  <a:srgbClr val="006EA4"/>
                </a:solidFill>
                <a:latin typeface="DM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9449" y="866775"/>
            <a:ext cx="5114131" cy="13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000000"/>
                </a:solidFill>
                <a:latin typeface="Canva Sans 2 Bold"/>
              </a:rPr>
              <a:t>Group - 11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93978"/>
            <a:ext cx="16230600" cy="38990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68335" y="904875"/>
            <a:ext cx="69150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End to End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2373" y="9457837"/>
            <a:ext cx="1662325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[5]Carion, N., Massa, F., Synnaeve, G., Usunier, N., Kirillov, A., &amp; Zagoruyko, S. (2020, May 28). End-to-end object detection with Transformers. arXiv.org. Retrieved March 27, 2023, from https://doi.org/10.48550/arXiv.2005.12872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09110" y="8142080"/>
            <a:ext cx="25019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[5]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86581" y="2052435"/>
            <a:ext cx="13314838" cy="68629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2588" y="904875"/>
            <a:ext cx="30240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YOLO V5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4953" y="9609995"/>
            <a:ext cx="1605809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[6]jocher, glenn. (n.d.). Ultralytics/yolov5: Yolov5 🚀 in PyTorch &gt; ONNX &gt; CoreML &gt; TFLite. GitHub. Retrieved April 10, 2023, from https://github.com/ultralytics/yolov5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00220" y="9029700"/>
            <a:ext cx="25908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[6]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778918" cy="10287000"/>
            <a:chOff x="0" y="0"/>
            <a:chExt cx="2540189" cy="69149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40190" cy="6914923"/>
            </a:xfrm>
            <a:custGeom>
              <a:avLst/>
              <a:gdLst/>
              <a:ahLst/>
              <a:cxnLst/>
              <a:rect r="r" b="b" t="t" l="l"/>
              <a:pathLst>
                <a:path h="6914923" w="2540190">
                  <a:moveTo>
                    <a:pt x="0" y="0"/>
                  </a:moveTo>
                  <a:lnTo>
                    <a:pt x="2540190" y="0"/>
                  </a:lnTo>
                  <a:lnTo>
                    <a:pt x="2540190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3778918" y="9229725"/>
            <a:ext cx="14509082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50268" t="0" r="0" b="0"/>
          <a:stretch>
            <a:fillRect/>
          </a:stretch>
        </p:blipFill>
        <p:spPr>
          <a:xfrm flipH="false" flipV="false" rot="5400000">
            <a:off x="11048642" y="2231292"/>
            <a:ext cx="7361154" cy="55506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400000">
            <a:off x="-2692066" y="4453488"/>
            <a:ext cx="9229725" cy="11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</a:rPr>
              <a:t>our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70670" y="1268896"/>
            <a:ext cx="7052833" cy="791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042"/>
                </a:solidFill>
                <a:latin typeface="Arimo"/>
              </a:rPr>
              <a:t>Have researched about existing model and architecture for small object detection like, EfficientDet, QueryDet, SyNet(Faster RCNN), HoughNet, YoloV5 and End to End Detection.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042"/>
                </a:solidFill>
                <a:latin typeface="Arimo"/>
              </a:rPr>
              <a:t>Tried to implement all of them using the resources available.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042"/>
                </a:solidFill>
                <a:latin typeface="Arimo"/>
              </a:rPr>
              <a:t>We have chosen VisDrone Dataset to perform the tasks using all the different type of detectors.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042"/>
                </a:solidFill>
                <a:latin typeface="Arimo"/>
              </a:rPr>
              <a:t>To do so, converted the dataset of VisDrone to COCO format.(Most famous and originally used dataset for training of most of the detectors.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14042"/>
                </a:solidFill>
                <a:latin typeface="Arimo"/>
              </a:rPr>
              <a:t>We have implemented the models and evaluated the performances with different methods like, AP, Average Recall,IoU and precession . 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2925" y="566115"/>
            <a:ext cx="4395754" cy="11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Analysis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00801" y="1915491"/>
            <a:ext cx="12086397" cy="711112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814103" y="0"/>
            <a:ext cx="473897" cy="10287000"/>
            <a:chOff x="0" y="0"/>
            <a:chExt cx="318554" cy="691492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18554" cy="6914923"/>
            </a:xfrm>
            <a:custGeom>
              <a:avLst/>
              <a:gdLst/>
              <a:ahLst/>
              <a:cxnLst/>
              <a:rect r="r" b="b" t="t" l="l"/>
              <a:pathLst>
                <a:path h="6914923" w="318554">
                  <a:moveTo>
                    <a:pt x="0" y="0"/>
                  </a:moveTo>
                  <a:lnTo>
                    <a:pt x="318554" y="0"/>
                  </a:lnTo>
                  <a:lnTo>
                    <a:pt x="318554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740955"/>
            <a:ext cx="483771" cy="8546045"/>
            <a:chOff x="0" y="0"/>
            <a:chExt cx="325191" cy="574465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25191" cy="5744652"/>
            </a:xfrm>
            <a:custGeom>
              <a:avLst/>
              <a:gdLst/>
              <a:ahLst/>
              <a:cxnLst/>
              <a:rect r="r" b="b" t="t" l="l"/>
              <a:pathLst>
                <a:path h="5744652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5744652"/>
                  </a:lnTo>
                  <a:lnTo>
                    <a:pt x="0" y="5744652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03289" y="709470"/>
            <a:ext cx="14481423" cy="852025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814103" y="0"/>
            <a:ext cx="473897" cy="10287000"/>
            <a:chOff x="0" y="0"/>
            <a:chExt cx="318554" cy="6914923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18554" cy="6914923"/>
            </a:xfrm>
            <a:custGeom>
              <a:avLst/>
              <a:gdLst/>
              <a:ahLst/>
              <a:cxnLst/>
              <a:rect r="r" b="b" t="t" l="l"/>
              <a:pathLst>
                <a:path h="6914923" w="318554">
                  <a:moveTo>
                    <a:pt x="0" y="0"/>
                  </a:moveTo>
                  <a:lnTo>
                    <a:pt x="318554" y="0"/>
                  </a:lnTo>
                  <a:lnTo>
                    <a:pt x="318554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1740955"/>
            <a:ext cx="483771" cy="8546045"/>
            <a:chOff x="0" y="0"/>
            <a:chExt cx="325191" cy="5744653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25191" cy="5744652"/>
            </a:xfrm>
            <a:custGeom>
              <a:avLst/>
              <a:gdLst/>
              <a:ahLst/>
              <a:cxnLst/>
              <a:rect r="r" b="b" t="t" l="l"/>
              <a:pathLst>
                <a:path h="5744652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5744652"/>
                  </a:lnTo>
                  <a:lnTo>
                    <a:pt x="0" y="5744652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814103" y="0"/>
            <a:ext cx="473897" cy="10287000"/>
            <a:chOff x="0" y="0"/>
            <a:chExt cx="318554" cy="69149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18554" cy="6914923"/>
            </a:xfrm>
            <a:custGeom>
              <a:avLst/>
              <a:gdLst/>
              <a:ahLst/>
              <a:cxnLst/>
              <a:rect r="r" b="b" t="t" l="l"/>
              <a:pathLst>
                <a:path h="6914923" w="318554">
                  <a:moveTo>
                    <a:pt x="0" y="0"/>
                  </a:moveTo>
                  <a:lnTo>
                    <a:pt x="318554" y="0"/>
                  </a:lnTo>
                  <a:lnTo>
                    <a:pt x="318554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740955"/>
            <a:ext cx="483771" cy="8546045"/>
            <a:chOff x="0" y="0"/>
            <a:chExt cx="325191" cy="574465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25191" cy="5744652"/>
            </a:xfrm>
            <a:custGeom>
              <a:avLst/>
              <a:gdLst/>
              <a:ahLst/>
              <a:cxnLst/>
              <a:rect r="r" b="b" t="t" l="l"/>
              <a:pathLst>
                <a:path h="5744652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5744652"/>
                  </a:lnTo>
                  <a:lnTo>
                    <a:pt x="0" y="5744652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62436" y="1028700"/>
            <a:ext cx="13963128" cy="82153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50292" y="1028700"/>
            <a:ext cx="13787417" cy="82839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740955"/>
            <a:ext cx="483771" cy="8546045"/>
            <a:chOff x="0" y="0"/>
            <a:chExt cx="325191" cy="574465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25191" cy="5744652"/>
            </a:xfrm>
            <a:custGeom>
              <a:avLst/>
              <a:gdLst/>
              <a:ahLst/>
              <a:cxnLst/>
              <a:rect r="r" b="b" t="t" l="l"/>
              <a:pathLst>
                <a:path h="5744652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5744652"/>
                  </a:lnTo>
                  <a:lnTo>
                    <a:pt x="0" y="5744652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14103" y="0"/>
            <a:ext cx="473897" cy="10287000"/>
            <a:chOff x="0" y="0"/>
            <a:chExt cx="318554" cy="691492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18554" cy="6914923"/>
            </a:xfrm>
            <a:custGeom>
              <a:avLst/>
              <a:gdLst/>
              <a:ahLst/>
              <a:cxnLst/>
              <a:rect r="r" b="b" t="t" l="l"/>
              <a:pathLst>
                <a:path h="6914923" w="318554">
                  <a:moveTo>
                    <a:pt x="0" y="0"/>
                  </a:moveTo>
                  <a:lnTo>
                    <a:pt x="318554" y="0"/>
                  </a:lnTo>
                  <a:lnTo>
                    <a:pt x="318554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40955"/>
            <a:ext cx="483771" cy="8546045"/>
            <a:chOff x="0" y="0"/>
            <a:chExt cx="325191" cy="574465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25191" cy="5744652"/>
            </a:xfrm>
            <a:custGeom>
              <a:avLst/>
              <a:gdLst/>
              <a:ahLst/>
              <a:cxnLst/>
              <a:rect r="r" b="b" t="t" l="l"/>
              <a:pathLst>
                <a:path h="5744652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5744652"/>
                  </a:lnTo>
                  <a:lnTo>
                    <a:pt x="0" y="5744652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14103" y="0"/>
            <a:ext cx="473897" cy="10287000"/>
            <a:chOff x="0" y="0"/>
            <a:chExt cx="318554" cy="691492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18554" cy="6914923"/>
            </a:xfrm>
            <a:custGeom>
              <a:avLst/>
              <a:gdLst/>
              <a:ahLst/>
              <a:cxnLst/>
              <a:rect r="r" b="b" t="t" l="l"/>
              <a:pathLst>
                <a:path h="6914923" w="318554">
                  <a:moveTo>
                    <a:pt x="0" y="0"/>
                  </a:moveTo>
                  <a:lnTo>
                    <a:pt x="318554" y="0"/>
                  </a:lnTo>
                  <a:lnTo>
                    <a:pt x="318554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3771" y="430745"/>
            <a:ext cx="4162352" cy="12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95"/>
              </a:lnSpc>
            </a:pPr>
            <a:r>
              <a:rPr lang="en-US" sz="8995">
                <a:solidFill>
                  <a:srgbClr val="000000"/>
                </a:solidFill>
                <a:latin typeface="DM Sans Bold"/>
              </a:rPr>
              <a:t>Results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0" y="1712380"/>
            <a:ext cx="17814103" cy="14288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616082" y="2035503"/>
          <a:ext cx="15055835" cy="7876652"/>
        </p:xfrm>
        <a:graphic>
          <a:graphicData uri="http://schemas.openxmlformats.org/drawingml/2006/table">
            <a:tbl>
              <a:tblPr/>
              <a:tblGrid>
                <a:gridCol w="2509306"/>
                <a:gridCol w="2509306"/>
                <a:gridCol w="2509306"/>
                <a:gridCol w="2509306"/>
                <a:gridCol w="2509306"/>
                <a:gridCol w="2509306"/>
              </a:tblGrid>
              <a:tr h="1383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 Bold"/>
                        </a:rPr>
                        <a:t>AP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 Bold"/>
                        </a:rPr>
                        <a:t>AR 0.5:0.95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 Bold"/>
                        </a:rPr>
                        <a:t>AP 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 Bold"/>
                        </a:rPr>
                        <a:t>AP 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 Bold"/>
                        </a:rPr>
                        <a:t>AP 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83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QueryDet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47.48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39.55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3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EfficientDet-d0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4.7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5.8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3.6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24.8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3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EfficientDet-d3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13.7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11.0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28.3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3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EfficientDet-d5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14.9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19.9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4.5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16.5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34.2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8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6.9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11.8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3.1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6.3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1"/>
                        </a:rPr>
                        <a:t>17.5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53399" t="0" r="0" b="0"/>
          <a:stretch>
            <a:fillRect/>
          </a:stretch>
        </p:blipFill>
        <p:spPr>
          <a:xfrm flipH="false" flipV="false" rot="0">
            <a:off x="0" y="3582226"/>
            <a:ext cx="9144000" cy="55186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53399" t="0" r="0" b="0"/>
          <a:stretch>
            <a:fillRect/>
          </a:stretch>
        </p:blipFill>
        <p:spPr>
          <a:xfrm flipH="false" flipV="false" rot="0">
            <a:off x="9144000" y="3582226"/>
            <a:ext cx="9144000" cy="55186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7699" y="1624166"/>
            <a:ext cx="17012601" cy="105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2 Bold"/>
              </a:rPr>
              <a:t>Change of object detection by more training 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8507082" y="-8507082"/>
            <a:ext cx="1273837" cy="18288000"/>
            <a:chOff x="0" y="0"/>
            <a:chExt cx="856273" cy="12293196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856273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856273">
                  <a:moveTo>
                    <a:pt x="0" y="0"/>
                  </a:moveTo>
                  <a:lnTo>
                    <a:pt x="856273" y="0"/>
                  </a:lnTo>
                  <a:lnTo>
                    <a:pt x="856273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543" t="0" r="0" b="17572"/>
          <a:stretch>
            <a:fillRect/>
          </a:stretch>
        </p:blipFill>
        <p:spPr>
          <a:xfrm flipH="false" flipV="false" rot="0">
            <a:off x="4173368" y="2185170"/>
            <a:ext cx="9941263" cy="77880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52960" y="268288"/>
            <a:ext cx="1538208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B0DB"/>
                </a:solidFill>
                <a:latin typeface="Canva Sans 2 Bold"/>
              </a:rPr>
              <a:t>Less object detection problem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8926" y="7917522"/>
            <a:ext cx="9729074" cy="2369478"/>
            <a:chOff x="0" y="0"/>
            <a:chExt cx="6539885" cy="159276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539885" cy="1592763"/>
            </a:xfrm>
            <a:custGeom>
              <a:avLst/>
              <a:gdLst/>
              <a:ahLst/>
              <a:cxnLst/>
              <a:rect r="r" b="b" t="t" l="l"/>
              <a:pathLst>
                <a:path h="1592763" w="6539885">
                  <a:moveTo>
                    <a:pt x="0" y="0"/>
                  </a:moveTo>
                  <a:lnTo>
                    <a:pt x="6539885" y="0"/>
                  </a:lnTo>
                  <a:lnTo>
                    <a:pt x="6539885" y="1592763"/>
                  </a:lnTo>
                  <a:lnTo>
                    <a:pt x="0" y="159276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788894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234571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5746089" y="9073686"/>
            <a:ext cx="1132211" cy="0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3628" y="580923"/>
            <a:ext cx="3942885" cy="129806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468208" y="8865724"/>
            <a:ext cx="38166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414042"/>
                </a:solidFill>
                <a:latin typeface="DM Sans Bold"/>
              </a:rPr>
              <a:t>Prof. Mehul Raval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3628" y="3034540"/>
            <a:ext cx="14584323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414042"/>
                </a:solidFill>
                <a:latin typeface="DM Sans Bold"/>
              </a:rPr>
              <a:t>Small Object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3628" y="5317365"/>
            <a:ext cx="138265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006EA4"/>
                </a:solidFill>
                <a:latin typeface="DM Sans"/>
              </a:rPr>
              <a:t>Using Baseline deep learning models like, QueryDet, EfficientDet, SyNet, End to End  DEtection Transformer, HoughNet and YOLOV5.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8676" y="8917794"/>
            <a:ext cx="1309532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</a:rPr>
              <a:t>Guide: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3147" y="8722531"/>
            <a:ext cx="376512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CSE541 + CSE523</a:t>
            </a:r>
          </a:p>
          <a:p>
            <a:pPr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Year 2023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4178" y="1028700"/>
            <a:ext cx="9540834" cy="2349550"/>
            <a:chOff x="0" y="0"/>
            <a:chExt cx="6413350" cy="1579368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413350" cy="1579368"/>
            </a:xfrm>
            <a:custGeom>
              <a:avLst/>
              <a:gdLst/>
              <a:ahLst/>
              <a:cxnLst/>
              <a:rect r="r" b="b" t="t" l="l"/>
              <a:pathLst>
                <a:path h="1579368" w="6413350">
                  <a:moveTo>
                    <a:pt x="0" y="0"/>
                  </a:moveTo>
                  <a:lnTo>
                    <a:pt x="6413350" y="0"/>
                  </a:lnTo>
                  <a:lnTo>
                    <a:pt x="6413350" y="1579368"/>
                  </a:lnTo>
                  <a:lnTo>
                    <a:pt x="0" y="157936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7186" t="0" r="27186" b="0"/>
          <a:stretch>
            <a:fillRect/>
          </a:stretch>
        </p:blipFill>
        <p:spPr>
          <a:xfrm flipH="false" flipV="false" rot="0">
            <a:off x="1028700" y="1028700"/>
            <a:ext cx="6675478" cy="82296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2115800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891116" y="1584350"/>
            <a:ext cx="716695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</a:rPr>
              <a:t>Role of each group member in 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1116" y="3964965"/>
            <a:ext cx="7579405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Jay Patel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Understanding the Coding Structure of Deep Learning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Coding implementation of EfficientDet, QueryDet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Literature Survey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Dhanya Mehta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Coding implementation of End To End Detection Transformer, YOLO V5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Understanding of Model architecture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Literature Survey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Spandan Shah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Literature Survey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Understanding of Model architecture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Coding implementation of SyNet, HoughNet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13729" cy="3713788"/>
            <a:chOff x="0" y="0"/>
            <a:chExt cx="5655710" cy="2496409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5655710" cy="2496409"/>
            </a:xfrm>
            <a:custGeom>
              <a:avLst/>
              <a:gdLst/>
              <a:ahLst/>
              <a:cxnLst/>
              <a:rect r="r" b="b" t="t" l="l"/>
              <a:pathLst>
                <a:path h="2496409" w="5655710">
                  <a:moveTo>
                    <a:pt x="0" y="0"/>
                  </a:moveTo>
                  <a:lnTo>
                    <a:pt x="5655710" y="0"/>
                  </a:lnTo>
                  <a:lnTo>
                    <a:pt x="5655710" y="2496409"/>
                  </a:lnTo>
                  <a:lnTo>
                    <a:pt x="0" y="249640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0204" y="1315554"/>
            <a:ext cx="6233321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8871" y="3758084"/>
            <a:ext cx="13239893" cy="532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EfficientDet - Tan, M., Pang, R., &amp; Le, Q. V. (2020, July 27). EfficientDet: Scalable and efficient object detection. arXiv.org. Retrieved February 25, 2023, from https://doi.org/10.48550/arXiv.1911.09070</a:t>
            </a: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QueryDet - Yang, C., Huang, Z., &amp; Wang, N. (2022, March 24). Querydet: Cascaded sparse query for accelerating high-resolution small object detection. arXiv.org. Retrieved March 1, 2023, from https://arxiv.org/abs/2103.09136</a:t>
            </a: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SyNet - Albaba, B. M., &amp; Ozer, S. (2020, December 23). SyNet: An ensemble network for object detection in UAV images. arXiv.org. Retrieved March 24, 2023, from https://doi.org/10.48550/arXiv.2012.12991</a:t>
            </a: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HoughNet - Samet, N., Hicsonmez, S., &amp; Akbas, E. (2020, July 24). Houghnet: Integrating near and long-range evidence for bottom-up object detection. arXiv.org. Retrieved April 2, 2023, from https://doi.org/10.48550/arXiv.2007.02355</a:t>
            </a: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End to End Detection - Carion, N., Massa, F., Synnaeve, G., Usunier, N., Kirillov, A., &amp; Zagoruyko, S. (2020, May 28). End-to-end object detection with Transformers. arXiv.org. Retrieved March 27, 2023, from https://doi.org/10.48550/arXiv.2005.12872</a:t>
            </a: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YoloV5 -  jocher, glenn. (n.d.). Ultralytics/yolov5: Yolov5 🚀 in PyTorch &gt; ONNX &gt; CoreML &gt; TFLite. GitHub. Retrieved April 10, 2023, from https://github.com/ultralytics/yolov5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699097" y="3748559"/>
            <a:ext cx="469774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[1]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[2]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[3]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[4]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[5]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[6]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371378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87875" y="3742363"/>
            <a:ext cx="1000125" cy="5501649"/>
            <a:chOff x="0" y="0"/>
            <a:chExt cx="672284" cy="3698209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72284" cy="3698210"/>
            </a:xfrm>
            <a:custGeom>
              <a:avLst/>
              <a:gdLst/>
              <a:ahLst/>
              <a:cxnLst/>
              <a:rect r="r" b="b" t="t" l="l"/>
              <a:pathLst>
                <a:path h="3698210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3698210"/>
                  </a:lnTo>
                  <a:lnTo>
                    <a:pt x="0" y="3698210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0" y="301615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1028700"/>
            <a:ext cx="7968138" cy="2016033"/>
            <a:chOff x="0" y="0"/>
            <a:chExt cx="5356183" cy="1355178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5356183" cy="1355178"/>
            </a:xfrm>
            <a:custGeom>
              <a:avLst/>
              <a:gdLst/>
              <a:ahLst/>
              <a:cxnLst/>
              <a:rect r="r" b="b" t="t" l="l"/>
              <a:pathLst>
                <a:path h="1355178" w="5356183">
                  <a:moveTo>
                    <a:pt x="0" y="0"/>
                  </a:moveTo>
                  <a:lnTo>
                    <a:pt x="5356183" y="0"/>
                  </a:lnTo>
                  <a:lnTo>
                    <a:pt x="5356183" y="1355178"/>
                  </a:lnTo>
                  <a:lnTo>
                    <a:pt x="0" y="135517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11768" y="3216736"/>
            <a:ext cx="7214701" cy="584098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026217"/>
            <a:ext cx="9182092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414042"/>
                </a:solidFill>
                <a:latin typeface="DM Sans"/>
              </a:rPr>
              <a:t>Evaluate performance of various object detection techniques (in case of small objects) on VisDrone dataset.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766524"/>
            <a:ext cx="4774029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414042"/>
                </a:solidFill>
                <a:latin typeface="Open Sans Bold"/>
              </a:rPr>
              <a:t>Small Object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81089"/>
            <a:ext cx="6369292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228975"/>
          <a:ext cx="7315200" cy="59340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805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No of boxes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Pedestrian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79337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Car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144865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Tricycle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4812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Motor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29647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People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27059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897913" y="3228975"/>
          <a:ext cx="7315200" cy="59340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805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 Bold"/>
                        </a:rPr>
                        <a:t>No of boxes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Van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24956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Awning-tricycle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3246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Bicycle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10480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People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12875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Bus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1"/>
                        </a:rPr>
                        <a:t>5926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>
            <a:off x="0" y="649463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0" y="266549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663751"/>
            <a:ext cx="7968138" cy="2016033"/>
            <a:chOff x="0" y="0"/>
            <a:chExt cx="5356183" cy="1355178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5356183" cy="1355178"/>
            </a:xfrm>
            <a:custGeom>
              <a:avLst/>
              <a:gdLst/>
              <a:ahLst/>
              <a:cxnLst/>
              <a:rect r="r" b="b" t="t" l="l"/>
              <a:pathLst>
                <a:path h="1355178" w="5356183">
                  <a:moveTo>
                    <a:pt x="0" y="0"/>
                  </a:moveTo>
                  <a:lnTo>
                    <a:pt x="5356183" y="0"/>
                  </a:lnTo>
                  <a:lnTo>
                    <a:pt x="5356183" y="1355178"/>
                  </a:lnTo>
                  <a:lnTo>
                    <a:pt x="0" y="135517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16140"/>
            <a:ext cx="6369292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4760" y="1316168"/>
            <a:ext cx="477402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414042"/>
                </a:solidFill>
                <a:latin typeface="Open Sans Bold"/>
              </a:rPr>
              <a:t>Visdrone 2019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1065" y="9334500"/>
            <a:ext cx="4952048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2 Bold"/>
              </a:rPr>
              <a:t>Total no of Boxes: 343203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900" b="0"/>
          <a:stretch>
            <a:fillRect/>
          </a:stretch>
        </p:blipFill>
        <p:spPr>
          <a:xfrm flipH="false" flipV="false" rot="0">
            <a:off x="2409616" y="3814200"/>
            <a:ext cx="13468767" cy="50154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95375"/>
            <a:ext cx="10154206" cy="11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414042"/>
                </a:solidFill>
                <a:latin typeface="DM Sans Bold"/>
              </a:rPr>
              <a:t>Model Architectures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29972"/>
            <a:ext cx="39150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EfficientDet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1207" y="9696450"/>
            <a:ext cx="1605809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[1]Tan, M., Pang, R., &amp; Le, Q. V. (2020, July 27). EfficientDet: Scalable and efficient object detection. arXiv.org. Retrieved March 2, 2023, from https://doi.org/10.48550/arXiv.1911.09070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7244" y="8572500"/>
            <a:ext cx="23590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[1]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31394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QueryDet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207" y="9515475"/>
            <a:ext cx="1605809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[2]</a:t>
            </a:r>
            <a:r>
              <a:rPr lang="en-US" sz="1200">
                <a:solidFill>
                  <a:srgbClr val="000000"/>
                </a:solidFill>
                <a:latin typeface="Canva Sans 2"/>
              </a:rPr>
              <a:t>Yang, C., Huang, Z., &amp; Wang, N. (2022, March 24). Querydet: Cascaded sparse query for accelerating high-resolution small object detection. arXiv.org. Retrieved March 1, 2023, from https://arxiv.org/abs/2103.09136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74392" y="8181535"/>
            <a:ext cx="24177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[2]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365" t="0" r="365" b="3346"/>
          <a:stretch>
            <a:fillRect/>
          </a:stretch>
        </p:blipFill>
        <p:spPr>
          <a:xfrm flipH="false" flipV="false" rot="0">
            <a:off x="1028700" y="2275691"/>
            <a:ext cx="16230600" cy="573561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82204" y="1908698"/>
            <a:ext cx="8923591" cy="64696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42631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Faster RCNN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651" y="9436100"/>
            <a:ext cx="1605809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[3]Albaba, B. M., &amp; Ozer, S. (2020, December 23). SyNet: An ensemble network for object detection in UAV images. arXiv.org. Retrieved March 24, 2023, from https://doi.org/10.48550/arXiv.2012.12991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57669" y="8121127"/>
            <a:ext cx="24812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[3]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740" r="0" b="740"/>
          <a:stretch>
            <a:fillRect/>
          </a:stretch>
        </p:blipFill>
        <p:spPr>
          <a:xfrm flipH="false" flipV="false" rot="0">
            <a:off x="1270714" y="2541322"/>
            <a:ext cx="15934030" cy="520435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19665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SyNet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651" y="9436100"/>
            <a:ext cx="1605809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[3]Albaba, B. M., &amp; Ozer, S. (2020, December 23). SyNet: An ensemble network for object detection in UAV images. arXiv.org. Retrieved March 24, 2023, from https://doi.org/10.48550/arXiv.2012.12991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956618" y="9001125"/>
            <a:ext cx="24812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[3]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2096" y="2773993"/>
            <a:ext cx="16112649" cy="47390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2588" y="904875"/>
            <a:ext cx="34805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14042"/>
                </a:solidFill>
                <a:latin typeface="Canva Sans 2 Bold"/>
              </a:rPr>
              <a:t>HoughNet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083" y="9588258"/>
            <a:ext cx="1634067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 2"/>
              </a:rPr>
              <a:t>[4]Samet, N., Hicsonmez, S., &amp; Akbas, E. (2020, July 24). Houghnet: Integrating near and long-range evidence for bottom-up object detection. arXiv.org. Retrieved April 2, 2023, from https://doi.org/10.48550/arXiv.2007.02355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65921" y="8242779"/>
            <a:ext cx="25400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414042"/>
                </a:solidFill>
                <a:latin typeface="Canva Sans 2 Bold"/>
              </a:rPr>
              <a:t>[4]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8643938" y="-8643938"/>
            <a:ext cx="1000125" cy="18288000"/>
            <a:chOff x="0" y="0"/>
            <a:chExt cx="672284" cy="1229319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72284" cy="12293196"/>
            </a:xfrm>
            <a:custGeom>
              <a:avLst/>
              <a:gdLst/>
              <a:ahLst/>
              <a:cxnLst/>
              <a:rect r="r" b="b" t="t" l="l"/>
              <a:pathLst>
                <a:path h="12293196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12293196"/>
                  </a:lnTo>
                  <a:lnTo>
                    <a:pt x="0" y="12293196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DAFcsWviRfs</dc:identifier>
  <dcterms:modified xsi:type="dcterms:W3CDTF">2011-08-01T06:04:30Z</dcterms:modified>
  <cp:revision>1</cp:revision>
  <dc:title>Group3_Group11_End_Sem_Project_Presenstion</dc:title>
</cp:coreProperties>
</file>